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6" r:id="rId8"/>
    <p:sldId id="268" r:id="rId9"/>
    <p:sldId id="269" r:id="rId10"/>
    <p:sldId id="270" r:id="rId11"/>
    <p:sldId id="273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172-B6CD-43D0-BDE1-58A075AA1BC8}" type="datetimeFigureOut">
              <a:rPr lang="it-IT" smtClean="0"/>
              <a:t>23/03/2012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139A-A1F4-42D5-B6C0-175C6A691F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172-B6CD-43D0-BDE1-58A075AA1BC8}" type="datetimeFigureOut">
              <a:rPr lang="it-IT" smtClean="0"/>
              <a:t>23/03/2012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139A-A1F4-42D5-B6C0-175C6A691F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172-B6CD-43D0-BDE1-58A075AA1BC8}" type="datetimeFigureOut">
              <a:rPr lang="it-IT" smtClean="0"/>
              <a:t>23/03/2012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139A-A1F4-42D5-B6C0-175C6A691F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172-B6CD-43D0-BDE1-58A075AA1BC8}" type="datetimeFigureOut">
              <a:rPr lang="it-IT" smtClean="0"/>
              <a:t>23/03/2012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139A-A1F4-42D5-B6C0-175C6A691F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172-B6CD-43D0-BDE1-58A075AA1BC8}" type="datetimeFigureOut">
              <a:rPr lang="it-IT" smtClean="0"/>
              <a:t>23/03/2012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139A-A1F4-42D5-B6C0-175C6A691F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172-B6CD-43D0-BDE1-58A075AA1BC8}" type="datetimeFigureOut">
              <a:rPr lang="it-IT" smtClean="0"/>
              <a:t>23/03/2012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139A-A1F4-42D5-B6C0-175C6A691F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172-B6CD-43D0-BDE1-58A075AA1BC8}" type="datetimeFigureOut">
              <a:rPr lang="it-IT" smtClean="0"/>
              <a:t>23/03/2012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139A-A1F4-42D5-B6C0-175C6A691F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172-B6CD-43D0-BDE1-58A075AA1BC8}" type="datetimeFigureOut">
              <a:rPr lang="it-IT" smtClean="0"/>
              <a:t>23/03/2012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139A-A1F4-42D5-B6C0-175C6A691F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172-B6CD-43D0-BDE1-58A075AA1BC8}" type="datetimeFigureOut">
              <a:rPr lang="it-IT" smtClean="0"/>
              <a:t>23/03/2012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139A-A1F4-42D5-B6C0-175C6A691F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172-B6CD-43D0-BDE1-58A075AA1BC8}" type="datetimeFigureOut">
              <a:rPr lang="it-IT" smtClean="0"/>
              <a:t>23/03/2012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139A-A1F4-42D5-B6C0-175C6A691F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172-B6CD-43D0-BDE1-58A075AA1BC8}" type="datetimeFigureOut">
              <a:rPr lang="it-IT" smtClean="0"/>
              <a:t>23/03/2012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139A-A1F4-42D5-B6C0-175C6A691F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7B172-B6CD-43D0-BDE1-58A075AA1BC8}" type="datetimeFigureOut">
              <a:rPr lang="it-IT" smtClean="0"/>
              <a:t>23/03/2012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2139A-A1F4-42D5-B6C0-175C6A691FE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sz="3200" b="1" smtClean="0"/>
              <a:t>Trattamento dei rifiuti 4R</a:t>
            </a:r>
            <a:endParaRPr lang="it-IT" sz="3200" b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smtClean="0"/>
              <a:t>Riduzione</a:t>
            </a:r>
            <a:r>
              <a:rPr lang="en-US" sz="1800" smtClean="0"/>
              <a:t>: imballaggi, derrate alimentari</a:t>
            </a:r>
            <a:endParaRPr lang="it-IT" sz="1800" b="1" smtClean="0"/>
          </a:p>
          <a:p>
            <a:pPr>
              <a:lnSpc>
                <a:spcPct val="80000"/>
              </a:lnSpc>
            </a:pPr>
            <a:r>
              <a:rPr lang="it-IT" sz="1800" b="1" smtClean="0"/>
              <a:t>Riutilizzo</a:t>
            </a:r>
            <a:r>
              <a:rPr lang="it-IT" sz="1800" smtClean="0"/>
              <a:t>: vuoti a rendere, ricariche, shoppers</a:t>
            </a:r>
          </a:p>
          <a:p>
            <a:pPr>
              <a:lnSpc>
                <a:spcPct val="80000"/>
              </a:lnSpc>
            </a:pPr>
            <a:r>
              <a:rPr lang="it-IT" sz="1800" b="1" smtClean="0"/>
              <a:t>Riciclo</a:t>
            </a:r>
            <a:r>
              <a:rPr lang="it-IT" sz="1800" smtClean="0"/>
              <a:t>: raccolta differenziata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smtClean="0"/>
              <a:t>	- Plastica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smtClean="0"/>
              <a:t>	- Vetro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smtClean="0"/>
              <a:t>	- Carta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smtClean="0"/>
              <a:t>	- Umido </a:t>
            </a:r>
            <a:r>
              <a:rPr lang="it-IT" sz="1800" smtClean="0">
                <a:sym typeface="Wingdings" pitchFamily="2" charset="2"/>
              </a:rPr>
              <a:t></a:t>
            </a:r>
            <a:r>
              <a:rPr lang="it-IT" sz="1800" smtClean="0"/>
              <a:t> compostaggio di qualità </a:t>
            </a:r>
            <a:r>
              <a:rPr lang="it-IT" sz="1800" smtClean="0">
                <a:sym typeface="Wingdings" pitchFamily="2" charset="2"/>
              </a:rPr>
              <a:t></a:t>
            </a:r>
            <a:r>
              <a:rPr lang="it-IT" sz="1800" smtClean="0"/>
              <a:t> recupero agricolo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b="1" smtClean="0"/>
              <a:t>	- Residuo indifferenziato</a:t>
            </a:r>
            <a:r>
              <a:rPr lang="it-IT" sz="1800" smtClean="0"/>
              <a:t> trattamento a freddo (TMB) </a:t>
            </a:r>
            <a:r>
              <a:rPr lang="it-IT" sz="1800" smtClean="0">
                <a:sym typeface="Wingdings" pitchFamily="2" charset="2"/>
              </a:rPr>
              <a:t>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smtClean="0">
                <a:sym typeface="Wingdings" pitchFamily="2" charset="2"/>
              </a:rPr>
              <a:t>	a)</a:t>
            </a:r>
            <a:r>
              <a:rPr lang="it-IT" sz="1800" smtClean="0"/>
              <a:t> residuo umido </a:t>
            </a:r>
            <a:r>
              <a:rPr lang="it-IT" sz="1800" smtClean="0">
                <a:sym typeface="Wingdings" pitchFamily="2" charset="2"/>
              </a:rPr>
              <a:t></a:t>
            </a:r>
            <a:r>
              <a:rPr lang="it-IT" sz="1800" smtClean="0"/>
              <a:t> compostaggio</a:t>
            </a:r>
            <a:r>
              <a:rPr lang="it-IT" sz="1800" smtClean="0">
                <a:sym typeface="Wingdings" pitchFamily="2" charset="2"/>
              </a:rPr>
              <a:t></a:t>
            </a:r>
            <a:r>
              <a:rPr lang="it-IT" sz="1800" smtClean="0"/>
              <a:t>biogas</a:t>
            </a:r>
            <a:endParaRPr lang="it-IT" sz="1800" smtClean="0"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smtClean="0">
                <a:sym typeface="Wingdings" pitchFamily="2" charset="2"/>
              </a:rPr>
              <a:t>	b) </a:t>
            </a:r>
            <a:r>
              <a:rPr lang="it-IT" sz="1800" smtClean="0"/>
              <a:t>residuo secco </a:t>
            </a:r>
            <a:r>
              <a:rPr lang="it-IT" sz="1800" smtClean="0">
                <a:sym typeface="Wingdings" pitchFamily="2" charset="2"/>
              </a:rPr>
              <a:t></a:t>
            </a:r>
            <a:r>
              <a:rPr lang="it-IT" sz="1800" smtClean="0"/>
              <a:t>CDR (combustibile da rifiuti) o pellets da usare in materiali da costruzione </a:t>
            </a:r>
          </a:p>
          <a:p>
            <a:pPr>
              <a:lnSpc>
                <a:spcPct val="80000"/>
              </a:lnSpc>
            </a:pPr>
            <a:r>
              <a:rPr lang="it-IT" sz="1800" b="1" smtClean="0"/>
              <a:t>Recupero energetico</a:t>
            </a:r>
            <a:r>
              <a:rPr lang="it-IT" sz="1800" smtClean="0"/>
              <a:t> 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smtClean="0"/>
              <a:t>	- compostaggio </a:t>
            </a:r>
            <a:r>
              <a:rPr lang="it-IT" sz="1800" smtClean="0">
                <a:sym typeface="Wingdings" pitchFamily="2" charset="2"/>
              </a:rPr>
              <a:t></a:t>
            </a:r>
            <a:r>
              <a:rPr lang="it-IT" sz="1800" smtClean="0"/>
              <a:t> biogas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smtClean="0"/>
              <a:t>	- discarica </a:t>
            </a:r>
            <a:r>
              <a:rPr lang="it-IT" sz="1800" smtClean="0">
                <a:sym typeface="Wingdings" pitchFamily="2" charset="2"/>
              </a:rPr>
              <a:t></a:t>
            </a:r>
            <a:r>
              <a:rPr lang="it-IT" sz="1800" smtClean="0"/>
              <a:t> biogas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smtClean="0"/>
              <a:t>	- (?) inceneritore </a:t>
            </a:r>
            <a:r>
              <a:rPr lang="it-IT" sz="1800" smtClean="0">
                <a:sym typeface="Wingdings" pitchFamily="2" charset="2"/>
              </a:rPr>
              <a:t></a:t>
            </a:r>
            <a:r>
              <a:rPr lang="it-IT" sz="1800" smtClean="0"/>
              <a:t> energia elettrica, teleriscaldamento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Perch</a:t>
            </a:r>
            <a:r>
              <a:rPr lang="en-US" sz="3200" smtClean="0">
                <a:cs typeface="Arial" charset="0"/>
              </a:rPr>
              <a:t>é</a:t>
            </a:r>
            <a:r>
              <a:rPr lang="en-US" sz="3200" smtClean="0"/>
              <a:t> s</a:t>
            </a:r>
            <a:r>
              <a:rPr lang="en-US" sz="3200" smtClean="0">
                <a:cs typeface="Arial" charset="0"/>
              </a:rPr>
              <a:t>ì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7200800" cy="2808311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buFontTx/>
              <a:buNone/>
            </a:pPr>
            <a:r>
              <a:rPr lang="it-IT" sz="2000" dirty="0" smtClean="0"/>
              <a:t>I costi degli impianti sono scaricati sulla collettività</a:t>
            </a:r>
          </a:p>
          <a:p>
            <a:pPr marL="609600" indent="-609600"/>
            <a:endParaRPr lang="en-US" sz="2000" dirty="0" smtClean="0"/>
          </a:p>
          <a:p>
            <a:pPr marL="609600" indent="-609600"/>
            <a:r>
              <a:rPr lang="it-IT" sz="2000" dirty="0" smtClean="0"/>
              <a:t>CiP6 Comitato Interministeriale prezzi. 1992 </a:t>
            </a:r>
          </a:p>
          <a:p>
            <a:pPr marL="609600" indent="-609600"/>
            <a:endParaRPr lang="it-IT" sz="2000" dirty="0" smtClean="0"/>
          </a:p>
          <a:p>
            <a:pPr marL="609600" indent="-609600">
              <a:buFontTx/>
              <a:buNone/>
            </a:pPr>
            <a:r>
              <a:rPr lang="it-IT" sz="2000" dirty="0" smtClean="0"/>
              <a:t>	2006  6119,8 milioni di € forniti dallo Stato come contributo alle “fonti rinnovabili di energia” solo 622 milioni sono andate a solare, eolico, geotermico e idroelettrico (poco più del 10% ). I maggiori beneficiari sono stati ENEL, Edison, ENI, ASM Brescia, ACEA </a:t>
            </a:r>
            <a:r>
              <a:rPr lang="it-IT" sz="2000" dirty="0" err="1" smtClean="0"/>
              <a:t>Electrabel</a:t>
            </a:r>
            <a:r>
              <a:rPr lang="it-IT" sz="2000" dirty="0" smtClean="0"/>
              <a:t>, EGL </a:t>
            </a:r>
            <a:r>
              <a:rPr lang="it-IT" sz="2000" dirty="0" err="1" smtClean="0"/>
              <a:t>Italia…</a:t>
            </a:r>
            <a:r>
              <a:rPr lang="it-IT" sz="2000" dirty="0" smtClean="0"/>
              <a:t> </a:t>
            </a:r>
          </a:p>
          <a:p>
            <a:pPr marL="609600" indent="-609600">
              <a:buFontTx/>
              <a:buNone/>
            </a:pPr>
            <a:endParaRPr lang="it-IT" sz="2000" dirty="0" smtClean="0"/>
          </a:p>
          <a:p>
            <a:pPr marL="609600" indent="-609600">
              <a:buFontTx/>
              <a:buNone/>
            </a:pPr>
            <a:r>
              <a:rPr lang="it-IT" sz="2000" dirty="0" smtClean="0"/>
              <a:t>	Brescia 1999-2007 per le prime 2 linee incentivi per 315 milioni di € costo dell’impianto (dichiarato da ASM ora A2A) 180 milioni.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4221088"/>
            <a:ext cx="7056015" cy="207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1999 il sistema del Cip6 è stato sostituito da quello dei </a:t>
            </a:r>
            <a:r>
              <a:rPr kumimoji="0" lang="it-IT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certificati verdi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Certificato verde: se un impianto produce energia emettendo meno CO2 di un impianto tradizionale, il gestore acquisisce dei certificati verdi che può rivendere a industrie o attività che sarebbero obbligate a produrre energia da fonti rinnovabili ma non lo fanno. Sono ammesse ai benefici economici (cioè ad acquisire i certificati) anche le fonti “assimilabili” cioè, come per i CIP6, anche i rifiuti. Quindi è cambiata la forma ma la sostanza non cambia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 continua a incentivare l’uso di combustibili fossili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82296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CasellaDiTesto 4"/>
          <p:cNvSpPr txBox="1">
            <a:spLocks noChangeArrowheads="1"/>
          </p:cNvSpPr>
          <p:nvPr/>
        </p:nvSpPr>
        <p:spPr bwMode="auto">
          <a:xfrm>
            <a:off x="1835150" y="5876925"/>
            <a:ext cx="5041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aseline="0"/>
              <a:t>Regione Piemonte. Studio Politecnico di Torino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Produzione di rifiuti urbani</a:t>
            </a:r>
          </a:p>
        </p:txBody>
      </p:sp>
      <p:grpSp>
        <p:nvGrpSpPr>
          <p:cNvPr id="2" name="Gruppo 5"/>
          <p:cNvGrpSpPr>
            <a:grpSpLocks/>
          </p:cNvGrpSpPr>
          <p:nvPr/>
        </p:nvGrpSpPr>
        <p:grpSpPr bwMode="auto">
          <a:xfrm>
            <a:off x="0" y="1989138"/>
            <a:ext cx="8742363" cy="4421187"/>
            <a:chOff x="0" y="1988840"/>
            <a:chExt cx="8743131" cy="4421098"/>
          </a:xfrm>
        </p:grpSpPr>
        <p:pic>
          <p:nvPicPr>
            <p:cNvPr id="133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988840"/>
              <a:ext cx="8743131" cy="4258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7" name="CasellaDiTesto 4"/>
            <p:cNvSpPr txBox="1">
              <a:spLocks noChangeArrowheads="1"/>
            </p:cNvSpPr>
            <p:nvPr/>
          </p:nvSpPr>
          <p:spPr bwMode="auto">
            <a:xfrm>
              <a:off x="250847" y="6165468"/>
              <a:ext cx="4127863" cy="244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000" baseline="0"/>
                <a:t>ISPRA Istituto superiore per la protezione e la ricerca ambientale 2007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549275"/>
            <a:ext cx="91440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5148263" y="4797425"/>
            <a:ext cx="1223962" cy="3603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5076825" y="4724400"/>
            <a:ext cx="1295400" cy="4333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341" name="CasellaDiTesto 13"/>
          <p:cNvSpPr txBox="1">
            <a:spLocks noChangeArrowheads="1"/>
          </p:cNvSpPr>
          <p:nvPr/>
        </p:nvSpPr>
        <p:spPr bwMode="auto">
          <a:xfrm>
            <a:off x="395288" y="5949950"/>
            <a:ext cx="8497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aseline="0">
                <a:solidFill>
                  <a:srgbClr val="00B050"/>
                </a:solidFill>
              </a:rPr>
              <a:t>Al termine del trattamento TMB dopo raccolta differenziata lo scarto da avviare in discarica è inferiore al corrispondente dopo incenerimento</a:t>
            </a:r>
          </a:p>
        </p:txBody>
      </p:sp>
      <p:cxnSp>
        <p:nvCxnSpPr>
          <p:cNvPr id="3" name="Connettore 2 2"/>
          <p:cNvCxnSpPr/>
          <p:nvPr/>
        </p:nvCxnSpPr>
        <p:spPr>
          <a:xfrm flipV="1">
            <a:off x="4356100" y="3357563"/>
            <a:ext cx="1223963" cy="28733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490538"/>
          </a:xfrm>
        </p:spPr>
        <p:txBody>
          <a:bodyPr>
            <a:normAutofit fontScale="90000"/>
          </a:bodyPr>
          <a:lstStyle/>
          <a:p>
            <a:r>
              <a:rPr lang="it-IT" sz="2800" smtClean="0"/>
              <a:t>Bilancio di materia in un inceneritore alimentato con rifiuti indifferenziati</a:t>
            </a:r>
          </a:p>
        </p:txBody>
      </p:sp>
      <p:grpSp>
        <p:nvGrpSpPr>
          <p:cNvPr id="2" name="Gruppo 9"/>
          <p:cNvGrpSpPr>
            <a:grpSpLocks/>
          </p:cNvGrpSpPr>
          <p:nvPr/>
        </p:nvGrpSpPr>
        <p:grpSpPr bwMode="auto">
          <a:xfrm>
            <a:off x="468313" y="1076325"/>
            <a:ext cx="7026275" cy="5781675"/>
            <a:chOff x="467544" y="1076325"/>
            <a:chExt cx="7027540" cy="5781675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1076325"/>
              <a:ext cx="6667500" cy="578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ccia a destra 6"/>
            <p:cNvSpPr/>
            <p:nvPr/>
          </p:nvSpPr>
          <p:spPr>
            <a:xfrm rot="19920479">
              <a:off x="2044215" y="4665663"/>
              <a:ext cx="647817" cy="1317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baseline="0"/>
            </a:p>
          </p:txBody>
        </p:sp>
        <p:sp>
          <p:nvSpPr>
            <p:cNvPr id="16390" name="CasellaDiTesto 7"/>
            <p:cNvSpPr txBox="1">
              <a:spLocks noChangeArrowheads="1"/>
            </p:cNvSpPr>
            <p:nvPr/>
          </p:nvSpPr>
          <p:spPr bwMode="auto">
            <a:xfrm>
              <a:off x="467544" y="4797152"/>
              <a:ext cx="174919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b="1" baseline="0">
                  <a:latin typeface="Bodoni MT Black" pitchFamily="18" charset="0"/>
                </a:rPr>
                <a:t>Combustibile fossile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Perch</a:t>
            </a:r>
            <a:r>
              <a:rPr lang="en-US" sz="3200" b="1" smtClean="0">
                <a:cs typeface="Arial" charset="0"/>
              </a:rPr>
              <a:t>è</a:t>
            </a:r>
            <a:r>
              <a:rPr lang="en-US" sz="3200" b="1" smtClean="0"/>
              <a:t> NoInc? 1</a:t>
            </a:r>
            <a:endParaRPr lang="it-IT" sz="3200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Incenerire non </a:t>
            </a:r>
            <a:r>
              <a:rPr lang="en-US" sz="2000" smtClean="0">
                <a:cs typeface="Arial" charset="0"/>
              </a:rPr>
              <a:t>é</a:t>
            </a:r>
            <a:r>
              <a:rPr lang="en-US" sz="2000" smtClean="0"/>
              <a:t> necessario (principio di precauzione)</a:t>
            </a:r>
          </a:p>
          <a:p>
            <a:endParaRPr lang="en-US" sz="2000" smtClean="0"/>
          </a:p>
          <a:p>
            <a:pPr lvl="1"/>
            <a:r>
              <a:rPr lang="it-IT" sz="2000" smtClean="0"/>
              <a:t>È una macchina rigida, se è stata progettata per un certo quantitativo deve essere sempre alimentato con quel quantitativo;</a:t>
            </a:r>
          </a:p>
          <a:p>
            <a:pPr lvl="1"/>
            <a:r>
              <a:rPr lang="it-IT" sz="2000" smtClean="0"/>
              <a:t>Ostacolo alla riduzione dei rifiuti, a Milano si è scelta la strada dell’incenerimento, la raccolta differenziata è stata circa costante dal 2000 al 2010 34% in provincia tolta Milano era al 56% molto vicina al traguardo del 65% nel 2011. Dati analoghi si trovano in tutte la città sede di inceneritori</a:t>
            </a:r>
          </a:p>
          <a:p>
            <a:pPr lvl="1"/>
            <a:r>
              <a:rPr lang="it-IT" sz="2000" smtClean="0"/>
              <a:t>Trasporto di rifiuti da altre località</a:t>
            </a:r>
          </a:p>
          <a:p>
            <a:pPr lvl="1"/>
            <a:r>
              <a:rPr lang="it-IT" sz="2000" smtClean="0"/>
              <a:t>La situazione peggiorata dalla tendenza a costruire inceneritori di grandi dimensioni per ragioni tecnico-economiche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sz="3200" b="1" dirty="0" err="1" smtClean="0"/>
              <a:t>Perch</a:t>
            </a:r>
            <a:r>
              <a:rPr lang="en-US" sz="3200" b="1" dirty="0" err="1" smtClean="0">
                <a:cs typeface="Arial" charset="0"/>
              </a:rPr>
              <a:t>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NoInc</a:t>
            </a:r>
            <a:r>
              <a:rPr lang="en-US" sz="3200" b="1" dirty="0" smtClean="0"/>
              <a:t>? 2</a:t>
            </a:r>
            <a:endParaRPr lang="it-IT" sz="32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8229600" cy="5113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COSTI</a:t>
            </a:r>
            <a:endParaRPr lang="it-IT" sz="1800" dirty="0" smtClean="0"/>
          </a:p>
          <a:p>
            <a:pPr>
              <a:lnSpc>
                <a:spcPct val="80000"/>
              </a:lnSpc>
            </a:pPr>
            <a:endParaRPr lang="it-IT" sz="1800" dirty="0" smtClean="0"/>
          </a:p>
          <a:p>
            <a:pPr>
              <a:lnSpc>
                <a:spcPct val="80000"/>
              </a:lnSpc>
            </a:pPr>
            <a:r>
              <a:rPr lang="it-IT" sz="1800" dirty="0" smtClean="0"/>
              <a:t>Si distruggono materie prime usando derivati del petrolio/gas</a:t>
            </a:r>
          </a:p>
          <a:p>
            <a:pPr>
              <a:lnSpc>
                <a:spcPct val="80000"/>
              </a:lnSpc>
            </a:pPr>
            <a:endParaRPr lang="it-IT" sz="1800" dirty="0" smtClean="0"/>
          </a:p>
          <a:p>
            <a:pPr>
              <a:lnSpc>
                <a:spcPct val="80000"/>
              </a:lnSpc>
            </a:pPr>
            <a:r>
              <a:rPr lang="it-IT" sz="1800" dirty="0" smtClean="0"/>
              <a:t>Il recupero energetico è del tutto insufficiente il rendimento per la produzione di energia elettrica è inferiore al 30% contro più di 80% per le centrali termoelettriche. Il rendimento migliora con il teleriscaldamento ma solo 6 mesi all’anno serve il riscaldamento a meno di poter utilizzare impianti di altro genere il calore è disperso.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1800" dirty="0" smtClean="0"/>
              <a:t>	1kilowattora=940 g CO2 (da RU) =650 g con impianti termoelettrici (media fonti fossili)</a:t>
            </a:r>
          </a:p>
          <a:p>
            <a:pPr>
              <a:lnSpc>
                <a:spcPct val="80000"/>
              </a:lnSpc>
            </a:pPr>
            <a:endParaRPr lang="it-IT" sz="1800" dirty="0" smtClean="0"/>
          </a:p>
          <a:p>
            <a:pPr>
              <a:lnSpc>
                <a:spcPct val="80000"/>
              </a:lnSpc>
            </a:pPr>
            <a:r>
              <a:rPr lang="it-IT" sz="1800" dirty="0" smtClean="0"/>
              <a:t>Costi. Nel 2007 il sindaco di Novara ha dichiarato che portando la raccolta differenziata da 35 a 68% sono stati risparmiati 2 milioni di euro in 2 anni. </a:t>
            </a:r>
          </a:p>
          <a:p>
            <a:pPr>
              <a:lnSpc>
                <a:spcPct val="80000"/>
              </a:lnSpc>
            </a:pPr>
            <a:r>
              <a:rPr lang="it-IT" sz="1800" dirty="0" smtClean="0"/>
              <a:t>Nel 2005 Milano ha speso 135,42€/abitante, la provincia di Milano 110,16 e </a:t>
            </a:r>
            <a:r>
              <a:rPr lang="it-IT" sz="1800" dirty="0" err="1" smtClean="0"/>
              <a:t>Aicurzio</a:t>
            </a:r>
            <a:r>
              <a:rPr lang="it-IT" sz="1800" dirty="0" smtClean="0"/>
              <a:t> (RD 70,5%) 83,67 €/abitante.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 dirty="0" smtClean="0"/>
              <a:t>(</a:t>
            </a:r>
            <a:r>
              <a:rPr lang="en-US" sz="1000" dirty="0" err="1" smtClean="0"/>
              <a:t>Fonte</a:t>
            </a:r>
            <a:r>
              <a:rPr lang="en-US" sz="1000" dirty="0" smtClean="0"/>
              <a:t> </a:t>
            </a:r>
            <a:r>
              <a:rPr lang="en-US" sz="1000" dirty="0" err="1" smtClean="0"/>
              <a:t>dati</a:t>
            </a:r>
            <a:r>
              <a:rPr lang="en-US" sz="1000" dirty="0" smtClean="0"/>
              <a:t> </a:t>
            </a:r>
            <a:r>
              <a:rPr lang="en-US" sz="1000" dirty="0" err="1" smtClean="0"/>
              <a:t>Lombardia</a:t>
            </a:r>
            <a:r>
              <a:rPr lang="en-US" sz="1000" dirty="0" smtClean="0"/>
              <a:t> </a:t>
            </a:r>
            <a:r>
              <a:rPr lang="en-US" sz="1000" dirty="0" err="1" smtClean="0"/>
              <a:t>Legambiente</a:t>
            </a:r>
            <a:r>
              <a:rPr lang="en-US" sz="1000" dirty="0" smtClean="0"/>
              <a:t>)</a:t>
            </a:r>
            <a:endParaRPr lang="it-IT" sz="1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098" y="4797152"/>
            <a:ext cx="3544659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3200" b="1" smtClean="0"/>
              <a:t>Perch</a:t>
            </a:r>
            <a:r>
              <a:rPr lang="en-US" sz="3200" b="1" smtClean="0">
                <a:cs typeface="Arial" charset="0"/>
              </a:rPr>
              <a:t>é</a:t>
            </a:r>
            <a:r>
              <a:rPr lang="en-US" sz="3200" b="1" smtClean="0"/>
              <a:t> NoInc? 3</a:t>
            </a:r>
            <a:endParaRPr lang="it-IT" sz="3200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362950" cy="5516562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it-IT" sz="2000" smtClean="0"/>
              <a:t>Provincia di Ravenna (2012) zona intorno all’inceneritore e’ stata trovata diossina nel latte materno di donne che si nutrivano di prodotti locali (anche 4 volte il limite per il sequestro di latte vaccino. </a:t>
            </a:r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Sequestri di latte e chiusura di allevamenti nel bresciano 2007 </a:t>
            </a:r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Francia (2008). Tutti i tumori nelle donne (+6%), Linfomi non Hodgkin (+18% donne), mieloma multiplo (+16%), cancro alla mammella (+9%).</a:t>
            </a:r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Coriano (Forli). Studio sui metalli pesanti. Quasi tutti i tumori sono aumentati nelle donne. Aumentano colon-retto, mammella, stomaco. 358 decessi contro i 166 tra la popolazione non esporta. </a:t>
            </a:r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Studio Moniter (Emilia Romagna). Nonostante sia viziato da numerose sottostime per disegno sperimentale e metodi. Evidenzia possibili aumenti per patologie tumorali (fegato, pancreas,vescica,colon,linfoma non Hodgkin, polmone, ovaio), patologie cardio-circolatorie, respiratorie, nascite pre-termine, aborti spontanei, malformazioni. Tutti dati in linea con quelli presenti in letteratura… principio di precauzione… 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84213" y="6237288"/>
            <a:ext cx="5187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Vedi documenti ISDE (International society of doctors for the environment)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it-IT" sz="3200" smtClean="0"/>
              <a:t>Polveri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773238"/>
            <a:ext cx="4986337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CasellaDiTesto 4"/>
          <p:cNvSpPr txBox="1">
            <a:spLocks noChangeArrowheads="1"/>
          </p:cNvSpPr>
          <p:nvPr/>
        </p:nvSpPr>
        <p:spPr bwMode="auto">
          <a:xfrm>
            <a:off x="6704013" y="6237288"/>
            <a:ext cx="17557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aseline="0"/>
              <a:t>Fonte Montanari , Gatti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11188" y="3141663"/>
            <a:ext cx="25828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 err="1"/>
              <a:t>Polveri</a:t>
            </a:r>
            <a:r>
              <a:rPr lang="en-US" baseline="0" dirty="0"/>
              <a:t> </a:t>
            </a:r>
            <a:r>
              <a:rPr lang="en-US" baseline="0" dirty="0" err="1"/>
              <a:t>sottili</a:t>
            </a:r>
            <a:r>
              <a:rPr lang="en-US" baseline="0" dirty="0"/>
              <a:t> &gt; 1 </a:t>
            </a:r>
            <a:r>
              <a:rPr lang="en-US" baseline="0" dirty="0">
                <a:latin typeface="Symbol" pitchFamily="18" charset="2"/>
              </a:rPr>
              <a:t>m</a:t>
            </a:r>
            <a:r>
              <a:rPr lang="en-US" baseline="0" dirty="0"/>
              <a:t>m</a:t>
            </a:r>
          </a:p>
          <a:p>
            <a:r>
              <a:rPr lang="en-US" baseline="0" dirty="0" err="1"/>
              <a:t>Polveri</a:t>
            </a:r>
            <a:r>
              <a:rPr lang="en-US" baseline="0" dirty="0"/>
              <a:t> </a:t>
            </a:r>
            <a:r>
              <a:rPr lang="en-US" baseline="0" dirty="0" err="1"/>
              <a:t>fini</a:t>
            </a:r>
            <a:r>
              <a:rPr lang="en-US" baseline="0" dirty="0"/>
              <a:t> &lt; 1 </a:t>
            </a:r>
            <a:r>
              <a:rPr lang="en-US" baseline="0" dirty="0">
                <a:latin typeface="Symbol" pitchFamily="18" charset="2"/>
              </a:rPr>
              <a:t>m</a:t>
            </a:r>
            <a:r>
              <a:rPr lang="en-US" baseline="0" dirty="0"/>
              <a:t>m</a:t>
            </a:r>
          </a:p>
          <a:p>
            <a:endParaRPr lang="en-US" baseline="0" dirty="0"/>
          </a:p>
          <a:p>
            <a:r>
              <a:rPr lang="en-US" baseline="0" dirty="0" err="1"/>
              <a:t>Polveri</a:t>
            </a:r>
            <a:r>
              <a:rPr lang="en-US" baseline="0" dirty="0"/>
              <a:t> </a:t>
            </a:r>
            <a:r>
              <a:rPr lang="en-US" baseline="0" dirty="0" err="1"/>
              <a:t>ultrafini</a:t>
            </a:r>
            <a:r>
              <a:rPr lang="en-US" baseline="0" dirty="0"/>
              <a:t> &lt; 0,1</a:t>
            </a:r>
            <a:r>
              <a:rPr lang="en-US" baseline="0" dirty="0">
                <a:latin typeface="Symbol" pitchFamily="18" charset="2"/>
              </a:rPr>
              <a:t>m</a:t>
            </a:r>
            <a:r>
              <a:rPr lang="en-US" baseline="0" dirty="0"/>
              <a:t>m</a:t>
            </a:r>
          </a:p>
          <a:p>
            <a:endParaRPr lang="it-IT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smtClean="0"/>
              <a:t>Neanche un cerino!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84313"/>
            <a:ext cx="7620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595</Words>
  <Application>Microsoft Office PowerPoint</Application>
  <PresentationFormat>Presentazione su schermo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Trattamento dei rifiuti 4R</vt:lpstr>
      <vt:lpstr>Produzione di rifiuti urbani</vt:lpstr>
      <vt:lpstr>Diapositiva 3</vt:lpstr>
      <vt:lpstr>Bilancio di materia in un inceneritore alimentato con rifiuti indifferenziati</vt:lpstr>
      <vt:lpstr>Perchè NoInc? 1</vt:lpstr>
      <vt:lpstr>Perchè NoInc? 2</vt:lpstr>
      <vt:lpstr>Perché NoInc? 3</vt:lpstr>
      <vt:lpstr>Polveri</vt:lpstr>
      <vt:lpstr>Neanche un cerino!</vt:lpstr>
      <vt:lpstr>Perché sì</vt:lpstr>
      <vt:lpstr>Diapositiva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Trattamento dei rifiuti 4R</dc:title>
  <dc:creator>pc--1</dc:creator>
  <cp:lastModifiedBy>pc--1</cp:lastModifiedBy>
  <cp:revision>1</cp:revision>
  <dcterms:created xsi:type="dcterms:W3CDTF">2012-03-23T10:27:10Z</dcterms:created>
  <dcterms:modified xsi:type="dcterms:W3CDTF">2012-03-23T10:34:49Z</dcterms:modified>
</cp:coreProperties>
</file>